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7" r:id="rId2"/>
    <p:sldId id="266" r:id="rId3"/>
    <p:sldId id="259" r:id="rId4"/>
    <p:sldId id="270" r:id="rId5"/>
    <p:sldId id="258" r:id="rId6"/>
    <p:sldId id="272" r:id="rId7"/>
    <p:sldId id="260" r:id="rId8"/>
    <p:sldId id="261" r:id="rId9"/>
    <p:sldId id="263" r:id="rId10"/>
    <p:sldId id="264" r:id="rId11"/>
    <p:sldId id="265" r:id="rId12"/>
    <p:sldId id="275" r:id="rId13"/>
    <p:sldId id="276" r:id="rId14"/>
    <p:sldId id="269" r:id="rId15"/>
    <p:sldId id="256" r:id="rId16"/>
    <p:sldId id="27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68994" autoAdjust="0"/>
  </p:normalViewPr>
  <p:slideViewPr>
    <p:cSldViewPr snapToGrid="0">
      <p:cViewPr varScale="1">
        <p:scale>
          <a:sx n="90" d="100"/>
          <a:sy n="90" d="100"/>
        </p:scale>
        <p:origin x="12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288C2-9ABC-4332-84FA-E828601B568C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7112B6-CE93-4328-BC9B-26DBCF7D2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97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us here live in the mobile-first, cloud-first world</a:t>
            </a:r>
            <a:r>
              <a:rPr lang="en-US" sz="1200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­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full of technology and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10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cloud service uses machine learning algorithms to retrieve essential pieces of information from the Internet.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62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1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79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remember,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just one of 4 billion disconnected people. We help residents of developing countries to gain access to knowledge. Travelers to find a train station. Seniors to interact with technology. Disabled people to break their limits.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481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“Call the Web” we are empowering every person on the planet to achieve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1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“we” we mean a group of engineers from Vancouver, BC and the whole Microsoft organization.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21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it’s your time to reach for the phone!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83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majority of the world’s population still does not have any Internet access, what makes them unable to leverage the tremendous potential of the results of our work at Microsoft.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3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almost 4 billion such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37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half a year ago, in rural India, for every 10 people, 9 were completely disconnected from the Internet.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89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Meet one of them –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Jasmit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She’s a junior high school student in an Indian village. Despite her curiosity and desire for knowledge, she’s not able to realize her full potential.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5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classroom she can’t get answers to her inquisitive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2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Neither can she get them from the Internet.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5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our product, which enables her to achieve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35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 by using her landline telephone or texting from a mobile she is able to query the web to find the answers for here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7112B6-CE93-4328-BC9B-26DBCF7D2A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88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9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3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32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0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01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1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34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0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852B8-9982-4606-A736-0F1A2F9820A9}" type="datetimeFigureOut">
              <a:rPr lang="en-US" smtClean="0"/>
              <a:t>7/27/2016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FBE90-A4ED-47ED-AD78-D31FBF6EF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26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1.pn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31950"/>
            <a:ext cx="9144000" cy="2635250"/>
          </a:xfrm>
        </p:spPr>
        <p:txBody>
          <a:bodyPr>
            <a:normAutofit/>
          </a:bodyPr>
          <a:lstStyle/>
          <a:p>
            <a:r>
              <a:rPr lang="en-US" sz="7200" dirty="0"/>
              <a:t>Mobile-first,</a:t>
            </a:r>
            <a:br>
              <a:rPr lang="en-US" sz="7200" dirty="0"/>
            </a:br>
            <a:r>
              <a:rPr lang="en-US" sz="7200" dirty="0"/>
              <a:t>cloud-first world</a:t>
            </a:r>
          </a:p>
        </p:txBody>
      </p:sp>
      <p:pic>
        <p:nvPicPr>
          <p:cNvPr id="9" name="Picture 8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26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4" y="1375793"/>
            <a:ext cx="1506696" cy="345373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567031" y="3438659"/>
            <a:ext cx="981099" cy="15507"/>
          </a:xfrm>
          <a:prstGeom prst="straightConnector1">
            <a:avLst/>
          </a:prstGeom>
          <a:ln w="984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443" y="1744910"/>
            <a:ext cx="3156417" cy="315641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7445868" y="3488771"/>
            <a:ext cx="1060569" cy="0"/>
          </a:xfrm>
          <a:prstGeom prst="straightConnector1">
            <a:avLst/>
          </a:prstGeom>
          <a:ln w="984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12473" y="1820409"/>
            <a:ext cx="2432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Bing Search</a:t>
            </a:r>
          </a:p>
          <a:p>
            <a:r>
              <a:rPr lang="en-US" sz="2800" dirty="0"/>
              <a:t>Bing maps</a:t>
            </a:r>
          </a:p>
          <a:p>
            <a:r>
              <a:rPr lang="en-US" sz="2800" dirty="0"/>
              <a:t>Yelp</a:t>
            </a:r>
          </a:p>
          <a:p>
            <a:r>
              <a:rPr lang="en-US" sz="2800" dirty="0"/>
              <a:t>IBM Watson</a:t>
            </a:r>
          </a:p>
          <a:p>
            <a:r>
              <a:rPr lang="en-US" sz="2800" dirty="0"/>
              <a:t>Bing translate</a:t>
            </a:r>
          </a:p>
          <a:p>
            <a:r>
              <a:rPr lang="en-US" sz="2800" dirty="0"/>
              <a:t>Google Search</a:t>
            </a:r>
          </a:p>
          <a:p>
            <a:r>
              <a:rPr lang="en-US" sz="2800" dirty="0"/>
              <a:t>Wolfram Alpha</a:t>
            </a:r>
          </a:p>
          <a:p>
            <a:r>
              <a:rPr lang="en-US" sz="2800" dirty="0"/>
              <a:t>…</a:t>
            </a:r>
          </a:p>
        </p:txBody>
      </p:sp>
      <p:pic>
        <p:nvPicPr>
          <p:cNvPr id="7" name="Picture 6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08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8042"/>
            <a:ext cx="12192000" cy="9134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629" y="169487"/>
            <a:ext cx="5141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“How old are the Egyptian pyramids?” 4585 years.</a:t>
            </a:r>
            <a:endParaRPr lang="en-US" sz="2000" dirty="0"/>
          </a:p>
        </p:txBody>
      </p:sp>
      <p:pic>
        <p:nvPicPr>
          <p:cNvPr id="4" name="Picture 3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9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8042"/>
            <a:ext cx="12192000" cy="9134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629" y="169487"/>
            <a:ext cx="5141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“How old are the Egyptian pyramids?” 4585 years.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43629" y="1925716"/>
            <a:ext cx="5141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“Translate ‘I want to make an impact’ to German.”</a:t>
            </a:r>
          </a:p>
          <a:p>
            <a:r>
              <a:rPr lang="en-US" sz="2800" dirty="0" err="1"/>
              <a:t>Ich</a:t>
            </a:r>
            <a:r>
              <a:rPr lang="en-US" sz="2800" dirty="0"/>
              <a:t> will </a:t>
            </a:r>
            <a:r>
              <a:rPr lang="en-US" sz="2800" dirty="0" err="1"/>
              <a:t>etwas</a:t>
            </a:r>
            <a:r>
              <a:rPr lang="en-US" sz="2800" dirty="0"/>
              <a:t> </a:t>
            </a:r>
            <a:r>
              <a:rPr lang="en-US" sz="2800" dirty="0" err="1"/>
              <a:t>bewirken</a:t>
            </a:r>
            <a:r>
              <a:rPr lang="en-US" sz="2800" dirty="0"/>
              <a:t>.</a:t>
            </a:r>
            <a:endParaRPr lang="en-US" sz="2000" dirty="0"/>
          </a:p>
        </p:txBody>
      </p:sp>
      <p:pic>
        <p:nvPicPr>
          <p:cNvPr id="6" name="Picture 5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39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8042"/>
            <a:ext cx="12192000" cy="91340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629" y="169487"/>
            <a:ext cx="51417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“How old are the Egyptian pyramids?” 4585 years.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43629" y="1925716"/>
            <a:ext cx="5141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“Translate ‘I want to make an impact’ to German.”</a:t>
            </a:r>
          </a:p>
          <a:p>
            <a:r>
              <a:rPr lang="en-US" sz="2800" dirty="0" err="1"/>
              <a:t>Ich</a:t>
            </a:r>
            <a:r>
              <a:rPr lang="en-US" sz="2800" dirty="0"/>
              <a:t> will </a:t>
            </a:r>
            <a:r>
              <a:rPr lang="en-US" sz="2800" dirty="0" err="1"/>
              <a:t>etwas</a:t>
            </a:r>
            <a:r>
              <a:rPr lang="en-US" sz="2800" dirty="0"/>
              <a:t> </a:t>
            </a:r>
            <a:r>
              <a:rPr lang="en-US" sz="2800" dirty="0" err="1"/>
              <a:t>bewirken</a:t>
            </a:r>
            <a:r>
              <a:rPr lang="en-US" sz="2800" dirty="0"/>
              <a:t>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43629" y="4112833"/>
            <a:ext cx="51417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“How to get from Mumbai to New Delhi by car?”</a:t>
            </a:r>
          </a:p>
          <a:p>
            <a:r>
              <a:rPr lang="en-US" sz="2800" dirty="0"/>
              <a:t>Some answer here.</a:t>
            </a:r>
            <a:endParaRPr lang="en-US" sz="2000" dirty="0"/>
          </a:p>
        </p:txBody>
      </p:sp>
      <p:pic>
        <p:nvPicPr>
          <p:cNvPr id="7" name="Picture 6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54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Affected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Residents of developing countries or rural areas</a:t>
            </a:r>
          </a:p>
          <a:p>
            <a:r>
              <a:rPr lang="en-US" dirty="0"/>
              <a:t>Travelers</a:t>
            </a:r>
          </a:p>
          <a:p>
            <a:r>
              <a:rPr lang="en-US" dirty="0"/>
              <a:t>Seniors</a:t>
            </a:r>
          </a:p>
          <a:p>
            <a:r>
              <a:rPr lang="en-US" dirty="0"/>
              <a:t>Disabled people (sight or movement impairments)</a:t>
            </a:r>
          </a:p>
          <a:p>
            <a:r>
              <a:rPr lang="en-US" dirty="0"/>
              <a:t>Anyone without an Internet access</a:t>
            </a:r>
          </a:p>
          <a:p>
            <a:endParaRPr lang="en-US" dirty="0"/>
          </a:p>
        </p:txBody>
      </p:sp>
      <p:pic>
        <p:nvPicPr>
          <p:cNvPr id="4" name="Picture 3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54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45" y="478172"/>
            <a:ext cx="9138408" cy="516761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9800" b="1" dirty="0"/>
              <a:t>Call the Web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empowers every person</a:t>
            </a:r>
            <a:br>
              <a:rPr lang="en-US" dirty="0"/>
            </a:br>
            <a:r>
              <a:rPr lang="en-US" dirty="0"/>
              <a:t>on the planet</a:t>
            </a:r>
            <a:br>
              <a:rPr lang="en-US" dirty="0"/>
            </a:br>
            <a:r>
              <a:rPr lang="en-US" dirty="0"/>
              <a:t>to achieve more</a:t>
            </a:r>
          </a:p>
        </p:txBody>
      </p:sp>
      <p:pic>
        <p:nvPicPr>
          <p:cNvPr id="3" name="Picture 2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13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The team</a:t>
            </a:r>
            <a:endParaRPr lang="en-US" sz="2400" dirty="0">
              <a:solidFill>
                <a:schemeClr val="accent2"/>
              </a:solidFill>
            </a:endParaRPr>
          </a:p>
        </p:txBody>
      </p:sp>
      <p:grpSp>
        <p:nvGrpSpPr>
          <p:cNvPr id="25" name="组合 35"/>
          <p:cNvGrpSpPr/>
          <p:nvPr/>
        </p:nvGrpSpPr>
        <p:grpSpPr>
          <a:xfrm>
            <a:off x="4105165" y="2266028"/>
            <a:ext cx="1547162" cy="1654517"/>
            <a:chOff x="2533600" y="1150145"/>
            <a:chExt cx="1313921" cy="1444606"/>
          </a:xfrm>
        </p:grpSpPr>
        <p:sp>
          <p:nvSpPr>
            <p:cNvPr id="26" name="TextBox 28"/>
            <p:cNvSpPr txBox="1"/>
            <p:nvPr/>
          </p:nvSpPr>
          <p:spPr>
            <a:xfrm>
              <a:off x="2533600" y="2326022"/>
              <a:ext cx="1313921" cy="26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/>
              <a:r>
                <a:rPr lang="en-CA" sz="1400" kern="0" dirty="0" err="1"/>
                <a:t>Çiğdem</a:t>
              </a:r>
              <a:r>
                <a:rPr lang="en-CA" sz="1400" kern="0" dirty="0"/>
                <a:t> </a:t>
              </a:r>
              <a:r>
                <a:rPr lang="en-CA" sz="1400" kern="0" dirty="0" err="1"/>
                <a:t>Koçberber</a:t>
              </a:r>
              <a:endParaRPr kumimoji="0" lang="en-CA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27" name="Picture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1781" y="1150145"/>
              <a:ext cx="1154414" cy="1154414"/>
            </a:xfrm>
            <a:prstGeom prst="ellipse">
              <a:avLst/>
            </a:prstGeom>
          </p:spPr>
        </p:pic>
      </p:grpSp>
      <p:grpSp>
        <p:nvGrpSpPr>
          <p:cNvPr id="28" name="组合 36"/>
          <p:cNvGrpSpPr/>
          <p:nvPr/>
        </p:nvGrpSpPr>
        <p:grpSpPr>
          <a:xfrm>
            <a:off x="6410186" y="2223935"/>
            <a:ext cx="1577201" cy="1734200"/>
            <a:chOff x="4790319" y="1122228"/>
            <a:chExt cx="1374819" cy="1450769"/>
          </a:xfrm>
        </p:grpSpPr>
        <p:sp>
          <p:nvSpPr>
            <p:cNvPr id="29" name="TextBox 33"/>
            <p:cNvSpPr txBox="1"/>
            <p:nvPr/>
          </p:nvSpPr>
          <p:spPr>
            <a:xfrm>
              <a:off x="4911326" y="2315522"/>
              <a:ext cx="1253812" cy="257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Zohaib</a:t>
              </a:r>
              <a:r>
                <a:rPr kumimoji="0" lang="en-CA" sz="1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 </a:t>
              </a:r>
              <a:r>
                <a:rPr kumimoji="0" lang="en-CA" sz="140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rPr>
                <a:t>Alam</a:t>
              </a:r>
              <a:endParaRPr kumimoji="0" lang="en-CA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90319" y="1122228"/>
              <a:ext cx="1134557" cy="1134557"/>
            </a:xfrm>
            <a:prstGeom prst="ellipse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组合 34"/>
          <p:cNvGrpSpPr/>
          <p:nvPr/>
        </p:nvGrpSpPr>
        <p:grpSpPr>
          <a:xfrm>
            <a:off x="1947168" y="2223935"/>
            <a:ext cx="1526870" cy="1672027"/>
            <a:chOff x="403594" y="1150144"/>
            <a:chExt cx="1526870" cy="1672027"/>
          </a:xfrm>
        </p:grpSpPr>
        <p:pic>
          <p:nvPicPr>
            <p:cNvPr id="44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94" y="1150144"/>
              <a:ext cx="1366055" cy="136605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5" name="TextBox 4"/>
            <p:cNvSpPr txBox="1"/>
            <p:nvPr/>
          </p:nvSpPr>
          <p:spPr>
            <a:xfrm>
              <a:off x="584605" y="2514394"/>
              <a:ext cx="134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ea typeface="宋体" panose="02010600030101010101" pitchFamily="2" charset="-122"/>
                </a:rPr>
                <a:t>Piotr </a:t>
              </a:r>
              <a:r>
                <a:rPr lang="en-US" altLang="zh-CN" sz="1400" dirty="0" err="1">
                  <a:ea typeface="宋体" panose="02010600030101010101" pitchFamily="2" charset="-122"/>
                </a:rPr>
                <a:t>Mekal</a:t>
              </a:r>
              <a:endParaRPr lang="en-US" altLang="zh-CN" sz="1400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47" name="组合 35"/>
          <p:cNvGrpSpPr/>
          <p:nvPr/>
        </p:nvGrpSpPr>
        <p:grpSpPr>
          <a:xfrm>
            <a:off x="4171999" y="4447049"/>
            <a:ext cx="1598117" cy="1635902"/>
            <a:chOff x="2590358" y="1150145"/>
            <a:chExt cx="1357194" cy="1428353"/>
          </a:xfrm>
        </p:grpSpPr>
        <p:sp>
          <p:nvSpPr>
            <p:cNvPr id="48" name="TextBox 28"/>
            <p:cNvSpPr txBox="1"/>
            <p:nvPr/>
          </p:nvSpPr>
          <p:spPr>
            <a:xfrm>
              <a:off x="2633631" y="2309769"/>
              <a:ext cx="1313921" cy="26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914400"/>
              <a:r>
                <a:rPr lang="en-CA" sz="1400" kern="0" dirty="0"/>
                <a:t>Amir Bakhtiari</a:t>
              </a:r>
              <a:endParaRPr kumimoji="0" lang="en-CA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pic>
          <p:nvPicPr>
            <p:cNvPr id="49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358" y="1150145"/>
              <a:ext cx="1117259" cy="1154414"/>
            </a:xfrm>
            <a:prstGeom prst="ellipse">
              <a:avLst/>
            </a:prstGeom>
          </p:spPr>
        </p:pic>
      </p:grpSp>
      <p:grpSp>
        <p:nvGrpSpPr>
          <p:cNvPr id="50" name="组合 36"/>
          <p:cNvGrpSpPr/>
          <p:nvPr/>
        </p:nvGrpSpPr>
        <p:grpSpPr>
          <a:xfrm>
            <a:off x="6410185" y="4432276"/>
            <a:ext cx="1618686" cy="1644708"/>
            <a:chOff x="4790319" y="1145083"/>
            <a:chExt cx="1410981" cy="1375903"/>
          </a:xfrm>
        </p:grpSpPr>
        <p:sp>
          <p:nvSpPr>
            <p:cNvPr id="51" name="TextBox 33"/>
            <p:cNvSpPr txBox="1"/>
            <p:nvPr/>
          </p:nvSpPr>
          <p:spPr>
            <a:xfrm>
              <a:off x="4947488" y="2263511"/>
              <a:ext cx="1253812" cy="257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Mike Budd</a:t>
              </a:r>
            </a:p>
          </p:txBody>
        </p:sp>
        <p:pic>
          <p:nvPicPr>
            <p:cNvPr id="5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90319" y="1145083"/>
              <a:ext cx="1134557" cy="1088847"/>
            </a:xfrm>
            <a:prstGeom prst="ellipse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34"/>
          <p:cNvGrpSpPr/>
          <p:nvPr/>
        </p:nvGrpSpPr>
        <p:grpSpPr>
          <a:xfrm>
            <a:off x="8606426" y="2266028"/>
            <a:ext cx="1492688" cy="1692107"/>
            <a:chOff x="403594" y="1150144"/>
            <a:chExt cx="1492688" cy="1692107"/>
          </a:xfrm>
        </p:grpSpPr>
        <p:pic>
          <p:nvPicPr>
            <p:cNvPr id="54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594" y="1150144"/>
              <a:ext cx="1366055" cy="1366055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5" name="TextBox 4"/>
            <p:cNvSpPr txBox="1"/>
            <p:nvPr/>
          </p:nvSpPr>
          <p:spPr>
            <a:xfrm>
              <a:off x="550423" y="2534474"/>
              <a:ext cx="13458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ea typeface="宋体" panose="02010600030101010101" pitchFamily="2" charset="-122"/>
                </a:rPr>
                <a:t>Newton Jain</a:t>
              </a:r>
            </a:p>
          </p:txBody>
        </p:sp>
      </p:grpSp>
      <p:grpSp>
        <p:nvGrpSpPr>
          <p:cNvPr id="56" name="组合 34"/>
          <p:cNvGrpSpPr/>
          <p:nvPr/>
        </p:nvGrpSpPr>
        <p:grpSpPr>
          <a:xfrm>
            <a:off x="1938248" y="4447049"/>
            <a:ext cx="1383893" cy="1635903"/>
            <a:chOff x="376050" y="1194042"/>
            <a:chExt cx="1383893" cy="1635903"/>
          </a:xfrm>
        </p:grpSpPr>
        <p:pic>
          <p:nvPicPr>
            <p:cNvPr id="57" name="Pictur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69" y="1194042"/>
              <a:ext cx="1329521" cy="1286798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8" name="TextBox 4"/>
            <p:cNvSpPr txBox="1"/>
            <p:nvPr/>
          </p:nvSpPr>
          <p:spPr>
            <a:xfrm>
              <a:off x="376050" y="2522168"/>
              <a:ext cx="13838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1400" dirty="0">
                  <a:ea typeface="宋体" panose="02010600030101010101" pitchFamily="2" charset="-122"/>
                </a:rPr>
                <a:t>Magda </a:t>
              </a:r>
              <a:r>
                <a:rPr lang="en-US" altLang="zh-CN" sz="1400" dirty="0" err="1">
                  <a:ea typeface="宋体" panose="02010600030101010101" pitchFamily="2" charset="-122"/>
                </a:rPr>
                <a:t>Bojarska</a:t>
              </a:r>
              <a:r>
                <a:rPr lang="en-US" altLang="zh-CN" sz="1400" dirty="0">
                  <a:ea typeface="宋体" panose="02010600030101010101" pitchFamily="2" charset="-122"/>
                </a:rPr>
                <a:t> </a:t>
              </a:r>
            </a:p>
          </p:txBody>
        </p:sp>
      </p:grpSp>
      <p:pic>
        <p:nvPicPr>
          <p:cNvPr id="62" name="Picture 61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8566663" y="4432276"/>
            <a:ext cx="1405818" cy="120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28"/>
          <p:cNvSpPr txBox="1"/>
          <p:nvPr/>
        </p:nvSpPr>
        <p:spPr>
          <a:xfrm>
            <a:off x="8843367" y="5762891"/>
            <a:ext cx="1547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/>
            <a:r>
              <a:rPr lang="en-CA" sz="1400" kern="0" dirty="0"/>
              <a:t>Microsoft</a:t>
            </a:r>
            <a:endParaRPr kumimoji="0" lang="en-CA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053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45" y="478172"/>
            <a:ext cx="9138408" cy="26423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9800" b="1" dirty="0"/>
              <a:t>Call the Web</a:t>
            </a:r>
            <a:br>
              <a:rPr lang="en-US" sz="9800" b="1" dirty="0"/>
            </a:br>
            <a:r>
              <a:rPr lang="en-US" sz="9800" b="1" dirty="0"/>
              <a:t>587 803 3755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6918" y="3193142"/>
            <a:ext cx="58129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many bones are there in a human body?</a:t>
            </a:r>
          </a:p>
          <a:p>
            <a:r>
              <a:rPr lang="en-US" sz="2400" dirty="0"/>
              <a:t>Who is the Canadian prime minister</a:t>
            </a:r>
          </a:p>
          <a:p>
            <a:r>
              <a:rPr lang="en-US" sz="2400" dirty="0"/>
              <a:t>What is the Canada’s population?</a:t>
            </a:r>
          </a:p>
          <a:p>
            <a:r>
              <a:rPr lang="en-US" sz="2400" dirty="0"/>
              <a:t>How old Egyptian pyramids are?</a:t>
            </a:r>
          </a:p>
          <a:p>
            <a:r>
              <a:rPr lang="en-US" sz="2400" dirty="0"/>
              <a:t>What does impairment mean?</a:t>
            </a:r>
          </a:p>
          <a:p>
            <a:r>
              <a:rPr lang="en-US" sz="2400" dirty="0"/>
              <a:t>What is Mt Everest’s height?</a:t>
            </a:r>
          </a:p>
          <a:p>
            <a:r>
              <a:rPr lang="en-US" sz="2400" dirty="0"/>
              <a:t>When was </a:t>
            </a:r>
            <a:r>
              <a:rPr lang="en-US" sz="2400" dirty="0" err="1"/>
              <a:t>Ghandi</a:t>
            </a:r>
            <a:r>
              <a:rPr lang="en-US" sz="2400" dirty="0"/>
              <a:t> born?</a:t>
            </a:r>
            <a:br>
              <a:rPr lang="en-US" sz="2400" dirty="0"/>
            </a:br>
            <a:r>
              <a:rPr lang="en-US" sz="2400" dirty="0"/>
              <a:t>What is 18 times 25?</a:t>
            </a:r>
          </a:p>
          <a:p>
            <a:r>
              <a:rPr lang="en-US" sz="2400" dirty="0"/>
              <a:t>Who is Bill Gates?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50229" y="3193142"/>
            <a:ext cx="7467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Translate “I love you” to French.</a:t>
            </a:r>
          </a:p>
          <a:p>
            <a:pPr algn="r"/>
            <a:r>
              <a:rPr lang="en-US" sz="2400" dirty="0"/>
              <a:t>What’s a “grocery store” in Polish?</a:t>
            </a:r>
          </a:p>
          <a:p>
            <a:pPr algn="r"/>
            <a:r>
              <a:rPr lang="en-US" sz="2400" dirty="0"/>
              <a:t>Please translate “I am looking for a hotel” to Russian.  </a:t>
            </a:r>
          </a:p>
          <a:p>
            <a:pPr algn="r"/>
            <a:r>
              <a:rPr lang="en-US" sz="2400" dirty="0"/>
              <a:t>How do you say “Where is the train station” in Japanese?</a:t>
            </a:r>
          </a:p>
        </p:txBody>
      </p:sp>
      <p:pic>
        <p:nvPicPr>
          <p:cNvPr id="5" name="Picture 4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46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7923"/>
            <a:ext cx="12467278" cy="7017229"/>
          </a:xfrm>
          <a:prstGeom prst="rect">
            <a:avLst/>
          </a:prstGeom>
        </p:spPr>
      </p:pic>
      <p:pic>
        <p:nvPicPr>
          <p:cNvPr id="7" name="Picture 6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4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31757">
            <a:off x="781617" y="716642"/>
            <a:ext cx="6434138" cy="40624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6985">
            <a:off x="-471393" y="3462659"/>
            <a:ext cx="5524500" cy="3629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7" b="1"/>
          <a:stretch/>
        </p:blipFill>
        <p:spPr>
          <a:xfrm rot="230207">
            <a:off x="3921302" y="1131531"/>
            <a:ext cx="7516574" cy="5772150"/>
          </a:xfrm>
          <a:prstGeom prst="rect">
            <a:avLst/>
          </a:prstGeom>
        </p:spPr>
      </p:pic>
      <p:pic>
        <p:nvPicPr>
          <p:cNvPr id="7" name="Picture 6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512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205762"/>
            <a:ext cx="491455" cy="49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205762"/>
            <a:ext cx="491455" cy="491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205762"/>
            <a:ext cx="491455" cy="4914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205762"/>
            <a:ext cx="491455" cy="491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205762"/>
            <a:ext cx="491455" cy="4914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205762"/>
            <a:ext cx="491455" cy="4914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205762"/>
            <a:ext cx="491455" cy="4914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205762"/>
            <a:ext cx="491455" cy="4914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205762"/>
            <a:ext cx="491455" cy="4914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205762"/>
            <a:ext cx="491455" cy="4914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205762"/>
            <a:ext cx="491455" cy="491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205762"/>
            <a:ext cx="491455" cy="491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205762"/>
            <a:ext cx="491455" cy="4914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205762"/>
            <a:ext cx="491455" cy="49145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205762"/>
            <a:ext cx="491455" cy="4914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205762"/>
            <a:ext cx="491455" cy="49145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205762"/>
            <a:ext cx="491455" cy="4914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205762"/>
            <a:ext cx="491455" cy="4914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205762"/>
            <a:ext cx="491455" cy="4914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205762"/>
            <a:ext cx="491455" cy="491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866162"/>
            <a:ext cx="491455" cy="4914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866162"/>
            <a:ext cx="491455" cy="49145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866162"/>
            <a:ext cx="491455" cy="491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866162"/>
            <a:ext cx="491455" cy="49145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866162"/>
            <a:ext cx="491455" cy="49145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866162"/>
            <a:ext cx="491455" cy="49145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866162"/>
            <a:ext cx="491455" cy="4914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866162"/>
            <a:ext cx="491455" cy="4914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866162"/>
            <a:ext cx="491455" cy="4914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866162"/>
            <a:ext cx="491455" cy="491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866162"/>
            <a:ext cx="491455" cy="49145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866162"/>
            <a:ext cx="491455" cy="4914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866162"/>
            <a:ext cx="491455" cy="4914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866162"/>
            <a:ext cx="491455" cy="491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866162"/>
            <a:ext cx="491455" cy="49145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866162"/>
            <a:ext cx="491455" cy="49145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866162"/>
            <a:ext cx="491455" cy="4914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866162"/>
            <a:ext cx="491455" cy="49145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866162"/>
            <a:ext cx="491455" cy="4914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866162"/>
            <a:ext cx="491455" cy="4914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1526562"/>
            <a:ext cx="491455" cy="4914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1526562"/>
            <a:ext cx="491455" cy="49145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1526562"/>
            <a:ext cx="491455" cy="49145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1526562"/>
            <a:ext cx="491455" cy="4914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1526562"/>
            <a:ext cx="491455" cy="49145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1526562"/>
            <a:ext cx="491455" cy="4914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1526562"/>
            <a:ext cx="491455" cy="49145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1526562"/>
            <a:ext cx="491455" cy="4914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1526562"/>
            <a:ext cx="491455" cy="49145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1526562"/>
            <a:ext cx="491455" cy="49145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1526562"/>
            <a:ext cx="491455" cy="49145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1526562"/>
            <a:ext cx="491455" cy="49145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1526562"/>
            <a:ext cx="491455" cy="4914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1526562"/>
            <a:ext cx="491455" cy="49145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1526562"/>
            <a:ext cx="491455" cy="49145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1526562"/>
            <a:ext cx="491455" cy="49145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1526562"/>
            <a:ext cx="491455" cy="491455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1526562"/>
            <a:ext cx="491455" cy="49145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1526562"/>
            <a:ext cx="491455" cy="49145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1526562"/>
            <a:ext cx="491455" cy="49145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2186962"/>
            <a:ext cx="491455" cy="49145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2186962"/>
            <a:ext cx="491455" cy="49145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2186962"/>
            <a:ext cx="491455" cy="4914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2186962"/>
            <a:ext cx="491455" cy="4914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2186962"/>
            <a:ext cx="491455" cy="49145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2186962"/>
            <a:ext cx="491455" cy="49145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2186962"/>
            <a:ext cx="491455" cy="49145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2186962"/>
            <a:ext cx="491455" cy="49145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2186962"/>
            <a:ext cx="491455" cy="49145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2186962"/>
            <a:ext cx="491455" cy="49145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2186962"/>
            <a:ext cx="491455" cy="49145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2186962"/>
            <a:ext cx="491455" cy="49145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2186962"/>
            <a:ext cx="491455" cy="49145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2186962"/>
            <a:ext cx="491455" cy="49145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2186962"/>
            <a:ext cx="491455" cy="49145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2186962"/>
            <a:ext cx="491455" cy="49145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2186962"/>
            <a:ext cx="491455" cy="49145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2186962"/>
            <a:ext cx="491455" cy="49145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2186962"/>
            <a:ext cx="491455" cy="49145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2186962"/>
            <a:ext cx="491455" cy="49145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2847362"/>
            <a:ext cx="491455" cy="49145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2847362"/>
            <a:ext cx="491455" cy="49145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2847362"/>
            <a:ext cx="491455" cy="49145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2847362"/>
            <a:ext cx="491455" cy="49145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2847362"/>
            <a:ext cx="491455" cy="49145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2847362"/>
            <a:ext cx="491455" cy="49145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2847362"/>
            <a:ext cx="491455" cy="49145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2847362"/>
            <a:ext cx="491455" cy="49145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2847362"/>
            <a:ext cx="491455" cy="49145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2847362"/>
            <a:ext cx="491455" cy="49145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2847362"/>
            <a:ext cx="491455" cy="491455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2847362"/>
            <a:ext cx="491455" cy="49145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2847362"/>
            <a:ext cx="491455" cy="49145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2847362"/>
            <a:ext cx="491455" cy="49145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2847362"/>
            <a:ext cx="491455" cy="49145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2847362"/>
            <a:ext cx="491455" cy="49145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2847362"/>
            <a:ext cx="491455" cy="4914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2847362"/>
            <a:ext cx="491455" cy="49145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2847362"/>
            <a:ext cx="491455" cy="49145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2847362"/>
            <a:ext cx="491455" cy="49145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3507762"/>
            <a:ext cx="491455" cy="49145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3507762"/>
            <a:ext cx="491455" cy="49145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3507762"/>
            <a:ext cx="491455" cy="49145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3507762"/>
            <a:ext cx="491455" cy="49145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3507762"/>
            <a:ext cx="491455" cy="49145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3507762"/>
            <a:ext cx="491455" cy="49145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3507762"/>
            <a:ext cx="491455" cy="49145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3507762"/>
            <a:ext cx="491455" cy="49145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3507762"/>
            <a:ext cx="491455" cy="49145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3507762"/>
            <a:ext cx="491455" cy="49145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3507762"/>
            <a:ext cx="491455" cy="49145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3507762"/>
            <a:ext cx="491455" cy="49145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3507762"/>
            <a:ext cx="491455" cy="49145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3507762"/>
            <a:ext cx="491455" cy="491455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3507762"/>
            <a:ext cx="491455" cy="49145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3507762"/>
            <a:ext cx="491455" cy="491455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3507762"/>
            <a:ext cx="491455" cy="491455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3507762"/>
            <a:ext cx="491455" cy="49145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3507762"/>
            <a:ext cx="491455" cy="491455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3507762"/>
            <a:ext cx="491455" cy="491455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4126165"/>
            <a:ext cx="491455" cy="491455"/>
          </a:xfrm>
          <a:prstGeom prst="rect">
            <a:avLst/>
          </a:prstGeom>
        </p:spPr>
      </p:pic>
      <p:pic>
        <p:nvPicPr>
          <p:cNvPr id="207" name="Picture 20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4126165"/>
            <a:ext cx="491455" cy="491455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4126165"/>
            <a:ext cx="491455" cy="491455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4126165"/>
            <a:ext cx="491455" cy="491455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4126165"/>
            <a:ext cx="491455" cy="491455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4126165"/>
            <a:ext cx="491455" cy="491455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4126165"/>
            <a:ext cx="491455" cy="491455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4126165"/>
            <a:ext cx="491455" cy="491455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4126165"/>
            <a:ext cx="491455" cy="491455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4126165"/>
            <a:ext cx="491455" cy="491455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4126165"/>
            <a:ext cx="491455" cy="491455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4126165"/>
            <a:ext cx="491455" cy="491455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4126165"/>
            <a:ext cx="491455" cy="491455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4126165"/>
            <a:ext cx="491455" cy="491455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4126165"/>
            <a:ext cx="491455" cy="491455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4126165"/>
            <a:ext cx="491455" cy="491455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4126165"/>
            <a:ext cx="491455" cy="491455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4126165"/>
            <a:ext cx="491455" cy="491455"/>
          </a:xfrm>
          <a:prstGeom prst="rect">
            <a:avLst/>
          </a:prstGeom>
        </p:spPr>
      </p:pic>
      <p:pic>
        <p:nvPicPr>
          <p:cNvPr id="224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4126165"/>
            <a:ext cx="491455" cy="491455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4126165"/>
            <a:ext cx="491455" cy="491455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2585" y="4786565"/>
            <a:ext cx="491455" cy="491455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7385" y="4786565"/>
            <a:ext cx="491455" cy="491455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2185" y="4786565"/>
            <a:ext cx="491455" cy="491455"/>
          </a:xfrm>
          <a:prstGeom prst="rect">
            <a:avLst/>
          </a:prstGeom>
        </p:spPr>
      </p:pic>
      <p:pic>
        <p:nvPicPr>
          <p:cNvPr id="229" name="Picture 2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7251" y="4786565"/>
            <a:ext cx="491455" cy="491455"/>
          </a:xfrm>
          <a:prstGeom prst="rect">
            <a:avLst/>
          </a:prstGeom>
        </p:spPr>
      </p:pic>
      <p:pic>
        <p:nvPicPr>
          <p:cNvPr id="230" name="Picture 2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51785" y="4786565"/>
            <a:ext cx="491455" cy="491455"/>
          </a:xfrm>
          <a:prstGeom prst="rect">
            <a:avLst/>
          </a:prstGeom>
        </p:spPr>
      </p:pic>
      <p:pic>
        <p:nvPicPr>
          <p:cNvPr id="231" name="Picture 2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56585" y="4786565"/>
            <a:ext cx="491455" cy="491455"/>
          </a:xfrm>
          <a:prstGeom prst="rect">
            <a:avLst/>
          </a:prstGeom>
        </p:spPr>
      </p:pic>
      <p:pic>
        <p:nvPicPr>
          <p:cNvPr id="232" name="Picture 2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61385" y="4786565"/>
            <a:ext cx="491455" cy="491455"/>
          </a:xfrm>
          <a:prstGeom prst="rect">
            <a:avLst/>
          </a:prstGeom>
        </p:spPr>
      </p:pic>
      <p:pic>
        <p:nvPicPr>
          <p:cNvPr id="233" name="Picture 2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66451" y="4786565"/>
            <a:ext cx="491455" cy="491455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80273" y="4786565"/>
            <a:ext cx="491455" cy="491455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073" y="4786565"/>
            <a:ext cx="491455" cy="491455"/>
          </a:xfrm>
          <a:prstGeom prst="rect">
            <a:avLst/>
          </a:prstGeom>
        </p:spPr>
      </p:pic>
      <p:pic>
        <p:nvPicPr>
          <p:cNvPr id="236" name="Picture 2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9873" y="4786565"/>
            <a:ext cx="491455" cy="491455"/>
          </a:xfrm>
          <a:prstGeom prst="rect">
            <a:avLst/>
          </a:prstGeom>
        </p:spPr>
      </p:pic>
      <p:pic>
        <p:nvPicPr>
          <p:cNvPr id="237" name="Picture 2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4939" y="4786565"/>
            <a:ext cx="491455" cy="491455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0005" y="4786565"/>
            <a:ext cx="491455" cy="491455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04805" y="4786565"/>
            <a:ext cx="491455" cy="491455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9605" y="4786565"/>
            <a:ext cx="491455" cy="491455"/>
          </a:xfrm>
          <a:prstGeom prst="rect">
            <a:avLst/>
          </a:prstGeom>
        </p:spPr>
      </p:pic>
      <p:pic>
        <p:nvPicPr>
          <p:cNvPr id="241" name="Picture 2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14671" y="4786565"/>
            <a:ext cx="491455" cy="491455"/>
          </a:xfrm>
          <a:prstGeom prst="rect">
            <a:avLst/>
          </a:prstGeom>
        </p:spPr>
      </p:pic>
      <p:pic>
        <p:nvPicPr>
          <p:cNvPr id="242" name="Picture 2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9737" y="4786565"/>
            <a:ext cx="491455" cy="491455"/>
          </a:xfrm>
          <a:prstGeom prst="rect">
            <a:avLst/>
          </a:prstGeom>
        </p:spPr>
      </p:pic>
      <p:pic>
        <p:nvPicPr>
          <p:cNvPr id="243" name="Picture 2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4537" y="4786565"/>
            <a:ext cx="491455" cy="491455"/>
          </a:xfrm>
          <a:prstGeom prst="rect">
            <a:avLst/>
          </a:prstGeom>
        </p:spPr>
      </p:pic>
      <p:pic>
        <p:nvPicPr>
          <p:cNvPr id="244" name="Picture 2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9337" y="4786565"/>
            <a:ext cx="491455" cy="491455"/>
          </a:xfrm>
          <a:prstGeom prst="rect">
            <a:avLst/>
          </a:prstGeom>
        </p:spPr>
      </p:pic>
      <p:pic>
        <p:nvPicPr>
          <p:cNvPr id="245" name="Picture 2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34403" y="4786565"/>
            <a:ext cx="491455" cy="491455"/>
          </a:xfrm>
          <a:prstGeom prst="rect">
            <a:avLst/>
          </a:prstGeom>
        </p:spPr>
      </p:pic>
      <p:pic>
        <p:nvPicPr>
          <p:cNvPr id="246" name="Picture 2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0627" y="5446965"/>
            <a:ext cx="491455" cy="491455"/>
          </a:xfrm>
          <a:prstGeom prst="rect">
            <a:avLst/>
          </a:prstGeom>
        </p:spPr>
      </p:pic>
      <p:pic>
        <p:nvPicPr>
          <p:cNvPr id="247" name="Picture 2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5427" y="5446965"/>
            <a:ext cx="491455" cy="491455"/>
          </a:xfrm>
          <a:prstGeom prst="rect">
            <a:avLst/>
          </a:prstGeom>
        </p:spPr>
      </p:pic>
      <p:pic>
        <p:nvPicPr>
          <p:cNvPr id="248" name="Picture 2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0227" y="5446965"/>
            <a:ext cx="491455" cy="49145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5293" y="5446965"/>
            <a:ext cx="491455" cy="491455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9827" y="5446965"/>
            <a:ext cx="491455" cy="491455"/>
          </a:xfrm>
          <a:prstGeom prst="rect">
            <a:avLst/>
          </a:prstGeom>
        </p:spPr>
      </p:pic>
      <p:pic>
        <p:nvPicPr>
          <p:cNvPr id="251" name="Picture 2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4627" y="5446965"/>
            <a:ext cx="491455" cy="491455"/>
          </a:xfrm>
          <a:prstGeom prst="rect">
            <a:avLst/>
          </a:prstGeom>
        </p:spPr>
      </p:pic>
      <p:pic>
        <p:nvPicPr>
          <p:cNvPr id="252" name="Picture 2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9427" y="5446965"/>
            <a:ext cx="491455" cy="491455"/>
          </a:xfrm>
          <a:prstGeom prst="rect">
            <a:avLst/>
          </a:prstGeom>
        </p:spPr>
      </p:pic>
      <p:pic>
        <p:nvPicPr>
          <p:cNvPr id="253" name="Picture 2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4493" y="5446965"/>
            <a:ext cx="491455" cy="491455"/>
          </a:xfrm>
          <a:prstGeom prst="rect">
            <a:avLst/>
          </a:prstGeom>
        </p:spPr>
      </p:pic>
      <p:pic>
        <p:nvPicPr>
          <p:cNvPr id="254" name="Picture 2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8315" y="5446965"/>
            <a:ext cx="491455" cy="49145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115" y="5446965"/>
            <a:ext cx="491455" cy="491455"/>
          </a:xfrm>
          <a:prstGeom prst="rect">
            <a:avLst/>
          </a:prstGeom>
        </p:spPr>
      </p:pic>
      <p:pic>
        <p:nvPicPr>
          <p:cNvPr id="256" name="Picture 2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7915" y="5446965"/>
            <a:ext cx="491455" cy="491455"/>
          </a:xfrm>
          <a:prstGeom prst="rect">
            <a:avLst/>
          </a:prstGeom>
        </p:spPr>
      </p:pic>
      <p:pic>
        <p:nvPicPr>
          <p:cNvPr id="257" name="Picture 2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2981" y="5446965"/>
            <a:ext cx="491455" cy="491455"/>
          </a:xfrm>
          <a:prstGeom prst="rect">
            <a:avLst/>
          </a:prstGeom>
        </p:spPr>
      </p:pic>
      <p:pic>
        <p:nvPicPr>
          <p:cNvPr id="258" name="Picture 2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8047" y="5446965"/>
            <a:ext cx="491455" cy="491455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2847" y="5446965"/>
            <a:ext cx="491455" cy="491455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7647" y="5446965"/>
            <a:ext cx="491455" cy="491455"/>
          </a:xfrm>
          <a:prstGeom prst="rect">
            <a:avLst/>
          </a:prstGeom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2713" y="5446965"/>
            <a:ext cx="491455" cy="491455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7779" y="5446965"/>
            <a:ext cx="491455" cy="491455"/>
          </a:xfrm>
          <a:prstGeom prst="rect">
            <a:avLst/>
          </a:prstGeom>
        </p:spPr>
      </p:pic>
      <p:pic>
        <p:nvPicPr>
          <p:cNvPr id="263" name="Picture 2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2579" y="5446965"/>
            <a:ext cx="491455" cy="491455"/>
          </a:xfrm>
          <a:prstGeom prst="rect">
            <a:avLst/>
          </a:prstGeom>
        </p:spPr>
      </p:pic>
      <p:pic>
        <p:nvPicPr>
          <p:cNvPr id="264" name="Picture 2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7379" y="5446965"/>
            <a:ext cx="491455" cy="491455"/>
          </a:xfrm>
          <a:prstGeom prst="rect">
            <a:avLst/>
          </a:prstGeom>
        </p:spPr>
      </p:pic>
      <p:pic>
        <p:nvPicPr>
          <p:cNvPr id="265" name="Picture 2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2445" y="5446965"/>
            <a:ext cx="491455" cy="491455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0627" y="6107365"/>
            <a:ext cx="491455" cy="491455"/>
          </a:xfrm>
          <a:prstGeom prst="rect">
            <a:avLst/>
          </a:prstGeom>
        </p:spPr>
      </p:pic>
      <p:pic>
        <p:nvPicPr>
          <p:cNvPr id="267" name="Picture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5427" y="6107365"/>
            <a:ext cx="491455" cy="491455"/>
          </a:xfrm>
          <a:prstGeom prst="rect">
            <a:avLst/>
          </a:prstGeom>
        </p:spPr>
      </p:pic>
      <p:pic>
        <p:nvPicPr>
          <p:cNvPr id="268" name="Picture 2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10227" y="6107365"/>
            <a:ext cx="491455" cy="491455"/>
          </a:xfrm>
          <a:prstGeom prst="rect">
            <a:avLst/>
          </a:prstGeom>
        </p:spPr>
      </p:pic>
      <p:pic>
        <p:nvPicPr>
          <p:cNvPr id="269" name="Picture 2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15293" y="6107365"/>
            <a:ext cx="491455" cy="491455"/>
          </a:xfrm>
          <a:prstGeom prst="rect">
            <a:avLst/>
          </a:prstGeom>
        </p:spPr>
      </p:pic>
      <p:pic>
        <p:nvPicPr>
          <p:cNvPr id="270" name="Picture 2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9827" y="6107365"/>
            <a:ext cx="491455" cy="491455"/>
          </a:xfrm>
          <a:prstGeom prst="rect">
            <a:avLst/>
          </a:prstGeom>
        </p:spPr>
      </p:pic>
      <p:pic>
        <p:nvPicPr>
          <p:cNvPr id="271" name="Picture 2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4627" y="6107365"/>
            <a:ext cx="491455" cy="491455"/>
          </a:xfrm>
          <a:prstGeom prst="rect">
            <a:avLst/>
          </a:prstGeom>
        </p:spPr>
      </p:pic>
      <p:pic>
        <p:nvPicPr>
          <p:cNvPr id="272" name="Picture 2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29427" y="6107365"/>
            <a:ext cx="491455" cy="491455"/>
          </a:xfrm>
          <a:prstGeom prst="rect">
            <a:avLst/>
          </a:prstGeom>
        </p:spPr>
      </p:pic>
      <p:pic>
        <p:nvPicPr>
          <p:cNvPr id="273" name="Picture 2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4493" y="6107365"/>
            <a:ext cx="491455" cy="491455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8315" y="6107365"/>
            <a:ext cx="491455" cy="491455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53115" y="6107365"/>
            <a:ext cx="491455" cy="491455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7915" y="6107365"/>
            <a:ext cx="491455" cy="491455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2981" y="6107365"/>
            <a:ext cx="491455" cy="491455"/>
          </a:xfrm>
          <a:prstGeom prst="rect">
            <a:avLst/>
          </a:prstGeom>
        </p:spPr>
      </p:pic>
      <p:pic>
        <p:nvPicPr>
          <p:cNvPr id="278" name="Picture 277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8047" y="6107365"/>
            <a:ext cx="491455" cy="491455"/>
          </a:xfrm>
          <a:prstGeom prst="rect">
            <a:avLst/>
          </a:prstGeom>
        </p:spPr>
      </p:pic>
      <p:pic>
        <p:nvPicPr>
          <p:cNvPr id="279" name="Picture 278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2847" y="6107365"/>
            <a:ext cx="491455" cy="491455"/>
          </a:xfrm>
          <a:prstGeom prst="rect">
            <a:avLst/>
          </a:prstGeom>
        </p:spPr>
      </p:pic>
      <p:pic>
        <p:nvPicPr>
          <p:cNvPr id="280" name="Picture 279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7647" y="6107365"/>
            <a:ext cx="491455" cy="49145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2713" y="6107365"/>
            <a:ext cx="491455" cy="491455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87779" y="6107365"/>
            <a:ext cx="491455" cy="491455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2579" y="6107365"/>
            <a:ext cx="491455" cy="491455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7379" y="6107365"/>
            <a:ext cx="491455" cy="491455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2445" y="6107365"/>
            <a:ext cx="491455" cy="491455"/>
          </a:xfrm>
          <a:prstGeom prst="rect">
            <a:avLst/>
          </a:prstGeom>
        </p:spPr>
      </p:pic>
      <p:pic>
        <p:nvPicPr>
          <p:cNvPr id="203" name="Picture 202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05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38042"/>
            <a:ext cx="12192000" cy="9134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3790" y="5534561"/>
            <a:ext cx="7801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Meet </a:t>
            </a:r>
            <a:r>
              <a:rPr lang="en-US" sz="8000" dirty="0" err="1"/>
              <a:t>Jasmit</a:t>
            </a:r>
            <a:endParaRPr lang="en-US" sz="8000" dirty="0"/>
          </a:p>
        </p:txBody>
      </p:sp>
      <p:pic>
        <p:nvPicPr>
          <p:cNvPr id="4" name="Picture 3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225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02" y="-645951"/>
            <a:ext cx="12218302" cy="8132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4115" y="4053735"/>
            <a:ext cx="70684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Jasmit’s</a:t>
            </a:r>
            <a:r>
              <a:rPr lang="en-US" sz="3600" dirty="0"/>
              <a:t> homework: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Women leadership in India</a:t>
            </a:r>
          </a:p>
          <a:p>
            <a:r>
              <a:rPr lang="en-US" sz="3600" dirty="0"/>
              <a:t>– what did Mother Teresa</a:t>
            </a:r>
          </a:p>
          <a:p>
            <a:r>
              <a:rPr lang="en-US" sz="3600" dirty="0"/>
              <a:t>do for the society?</a:t>
            </a:r>
          </a:p>
        </p:txBody>
      </p:sp>
      <p:pic>
        <p:nvPicPr>
          <p:cNvPr id="6" name="Picture 5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08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89" y="0"/>
            <a:ext cx="6858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80" y="2367509"/>
            <a:ext cx="2132507" cy="213250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26422" y="3454166"/>
            <a:ext cx="1442906" cy="35654"/>
          </a:xfrm>
          <a:prstGeom prst="straightConnector1">
            <a:avLst/>
          </a:prstGeom>
          <a:ln w="984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827090" y="2869035"/>
            <a:ext cx="1266737" cy="1166070"/>
          </a:xfrm>
          <a:prstGeom prst="line">
            <a:avLst/>
          </a:prstGeom>
          <a:ln w="184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2780603" y="2906785"/>
            <a:ext cx="1266737" cy="1166070"/>
          </a:xfrm>
          <a:prstGeom prst="line">
            <a:avLst/>
          </a:prstGeom>
          <a:ln w="184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44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89" y="0"/>
            <a:ext cx="6858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4" y="1375793"/>
            <a:ext cx="1506696" cy="345373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726422" y="3454166"/>
            <a:ext cx="1442906" cy="35654"/>
          </a:xfrm>
          <a:prstGeom prst="straightConnector1">
            <a:avLst/>
          </a:prstGeom>
          <a:ln w="984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64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925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Call the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47207"/>
            <a:ext cx="10515600" cy="2980757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The whole Internet through calls or texts,</a:t>
            </a:r>
            <a:br>
              <a:rPr lang="en-US" sz="3600" dirty="0"/>
            </a:br>
            <a:r>
              <a:rPr lang="en-US" sz="3600" dirty="0"/>
              <a:t>no data required</a:t>
            </a:r>
          </a:p>
          <a:p>
            <a:endParaRPr lang="en-US" dirty="0"/>
          </a:p>
        </p:txBody>
      </p:sp>
      <p:pic>
        <p:nvPicPr>
          <p:cNvPr id="4" name="Picture 3" descr="https://assets.onestore.ms/cdnfiles/onestorerolling-1607-15000/shell/v3/images/logo/microsof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0" r="76464"/>
          <a:stretch/>
        </p:blipFill>
        <p:spPr bwMode="auto">
          <a:xfrm>
            <a:off x="11567232" y="6281326"/>
            <a:ext cx="512626" cy="43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26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1004</TotalTime>
  <Words>554</Words>
  <Application>Microsoft Office PowerPoint</Application>
  <PresentationFormat>Widescreen</PresentationFormat>
  <Paragraphs>87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宋体</vt:lpstr>
      <vt:lpstr>Arial</vt:lpstr>
      <vt:lpstr>Calibri</vt:lpstr>
      <vt:lpstr>Calibri Light</vt:lpstr>
      <vt:lpstr>Office Theme</vt:lpstr>
      <vt:lpstr>Mobile-first, cloud-first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 the Web</vt:lpstr>
      <vt:lpstr>PowerPoint Presentation</vt:lpstr>
      <vt:lpstr>PowerPoint Presentation</vt:lpstr>
      <vt:lpstr>PowerPoint Presentation</vt:lpstr>
      <vt:lpstr>PowerPoint Presentation</vt:lpstr>
      <vt:lpstr>Affected people</vt:lpstr>
      <vt:lpstr> Call the Web  empowers every person on the planet to achieve more</vt:lpstr>
      <vt:lpstr>The team</vt:lpstr>
      <vt:lpstr> Call the Web 587 803 3755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 every person and organization on the planet to achieve more</dc:title>
  <dc:creator>Mike Budd</dc:creator>
  <cp:lastModifiedBy>Newton Jain</cp:lastModifiedBy>
  <cp:revision>79</cp:revision>
  <dcterms:created xsi:type="dcterms:W3CDTF">2016-07-26T01:44:55Z</dcterms:created>
  <dcterms:modified xsi:type="dcterms:W3CDTF">2016-07-27T10:57:42Z</dcterms:modified>
</cp:coreProperties>
</file>